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6" r:id="rId4"/>
    <p:sldId id="297" r:id="rId5"/>
    <p:sldId id="258" r:id="rId6"/>
    <p:sldId id="266" r:id="rId7"/>
    <p:sldId id="264" r:id="rId8"/>
    <p:sldId id="262" r:id="rId9"/>
    <p:sldId id="263" r:id="rId10"/>
    <p:sldId id="269" r:id="rId11"/>
    <p:sldId id="270" r:id="rId12"/>
    <p:sldId id="271" r:id="rId13"/>
    <p:sldId id="272" r:id="rId14"/>
    <p:sldId id="259" r:id="rId15"/>
    <p:sldId id="260" r:id="rId16"/>
    <p:sldId id="265" r:id="rId17"/>
    <p:sldId id="268" r:id="rId18"/>
    <p:sldId id="273" r:id="rId19"/>
    <p:sldId id="274" r:id="rId20"/>
    <p:sldId id="275" r:id="rId21"/>
    <p:sldId id="276" r:id="rId22"/>
    <p:sldId id="277" r:id="rId23"/>
    <p:sldId id="295" r:id="rId24"/>
    <p:sldId id="291" r:id="rId25"/>
    <p:sldId id="292" r:id="rId26"/>
    <p:sldId id="290" r:id="rId27"/>
    <p:sldId id="293" r:id="rId28"/>
    <p:sldId id="294" r:id="rId29"/>
    <p:sldId id="302" r:id="rId30"/>
    <p:sldId id="278" r:id="rId31"/>
    <p:sldId id="303" r:id="rId32"/>
    <p:sldId id="279" r:id="rId33"/>
    <p:sldId id="298" r:id="rId34"/>
    <p:sldId id="280" r:id="rId35"/>
    <p:sldId id="299" r:id="rId36"/>
    <p:sldId id="304" r:id="rId37"/>
    <p:sldId id="306" r:id="rId38"/>
    <p:sldId id="281" r:id="rId39"/>
    <p:sldId id="301" r:id="rId40"/>
    <p:sldId id="305" r:id="rId41"/>
    <p:sldId id="282" r:id="rId42"/>
    <p:sldId id="300" r:id="rId43"/>
    <p:sldId id="283" r:id="rId44"/>
    <p:sldId id="284" r:id="rId45"/>
    <p:sldId id="285" r:id="rId46"/>
    <p:sldId id="286" r:id="rId47"/>
    <p:sldId id="289" r:id="rId48"/>
    <p:sldId id="287" r:id="rId49"/>
    <p:sldId id="28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5"/>
    <p:restoredTop sz="92680"/>
  </p:normalViewPr>
  <p:slideViewPr>
    <p:cSldViewPr snapToGrid="0" snapToObjects="1">
      <p:cViewPr>
        <p:scale>
          <a:sx n="110" d="100"/>
          <a:sy n="110" d="100"/>
        </p:scale>
        <p:origin x="-4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6/2/16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data</a:t>
            </a:r>
          </a:p>
          <a:p>
            <a:r>
              <a:rPr lang="en-US" dirty="0" smtClean="0"/>
              <a:t>Memory grows cheaper and cheaper, and Spark can take full advantage of this</a:t>
            </a:r>
          </a:p>
          <a:p>
            <a:r>
              <a:rPr lang="en-US" dirty="0" smtClean="0"/>
              <a:t>Spark provides a layer of abstraction on distributed computing, developers don’t have to worry so much about it</a:t>
            </a:r>
          </a:p>
          <a:p>
            <a:r>
              <a:rPr lang="en-US" dirty="0" smtClean="0"/>
              <a:t>There’s no real efficient way to analyze large data sets without distributed systems</a:t>
            </a:r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</a:t>
            </a:r>
            <a:r>
              <a:rPr lang="en-US" dirty="0" err="1" smtClean="0"/>
              <a:t>DatasetS</a:t>
            </a:r>
            <a:r>
              <a:rPr lang="en-US" dirty="0" smtClean="0"/>
              <a:t>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5157913" cy="3541714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/>
              <a:t>Primary abstraction in Spark</a:t>
            </a:r>
          </a:p>
          <a:p>
            <a:r>
              <a:rPr lang="en-US" sz="2800" dirty="0" smtClean="0"/>
              <a:t>Represents 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cluster)</a:t>
            </a:r>
          </a:p>
          <a:p>
            <a:r>
              <a:rPr lang="en-US" sz="2800" dirty="0" smtClean="0"/>
              <a:t>RDDs are distributed on separate workers across your cluster (or locally)</a:t>
            </a:r>
          </a:p>
          <a:p>
            <a:r>
              <a:rPr lang="en-US" sz="2800" dirty="0" smtClean="0"/>
              <a:t>You can specify RDD partitions if you want more </a:t>
            </a:r>
            <a:r>
              <a:rPr lang="en-US" sz="2800" dirty="0" err="1" smtClean="0"/>
              <a:t>parallellism</a:t>
            </a:r>
            <a:endParaRPr lang="en-US" sz="2800" dirty="0" smtClean="0"/>
          </a:p>
          <a:p>
            <a:r>
              <a:rPr lang="en-US" sz="2800" dirty="0"/>
              <a:t>https://</a:t>
            </a:r>
            <a:r>
              <a:rPr lang="en-US" sz="2800" dirty="0" err="1"/>
              <a:t>people.eecs.berkeley.edu</a:t>
            </a:r>
            <a:r>
              <a:rPr lang="en-US" sz="2800" dirty="0"/>
              <a:t>/~</a:t>
            </a:r>
            <a:r>
              <a:rPr lang="en-US" sz="2800" dirty="0" err="1"/>
              <a:t>matei</a:t>
            </a:r>
            <a:r>
              <a:rPr lang="en-US" sz="2800" dirty="0"/>
              <a:t>/papers/2011/</a:t>
            </a:r>
            <a:r>
              <a:rPr lang="en-US" sz="2800" dirty="0" err="1"/>
              <a:t>tr_spark.pdf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5" y="1719019"/>
            <a:ext cx="5069924" cy="46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Trigger transformations to be computed, or returned</a:t>
            </a:r>
          </a:p>
          <a:p>
            <a:r>
              <a:rPr lang="en-US" dirty="0" smtClean="0"/>
              <a:t>One common action, is ‘collect()’, which takes the RDD and returns it to the shell or variable, just don’t use on big data sets</a:t>
            </a:r>
            <a:r>
              <a:rPr lang="en-US" smtClean="0"/>
              <a:t>, try ‘take(n)’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Operations that perform data manipulations, producing a new RDD by transforming the original one</a:t>
            </a:r>
          </a:p>
          <a:p>
            <a:r>
              <a:rPr lang="en-US" dirty="0" smtClean="0"/>
              <a:t>Lazily computed, not invoked until an action is called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can be chained together in a directed acyclic graph or DAG, and nothing will be evaluated until an Action is invoked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308807"/>
            <a:ext cx="6494585" cy="3104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030" y="6481189"/>
            <a:ext cx="3286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dzone.com</a:t>
            </a:r>
            <a:r>
              <a:rPr lang="en-US" sz="1400" dirty="0"/>
              <a:t>/</a:t>
            </a:r>
            <a:r>
              <a:rPr lang="en-US" sz="1400" dirty="0" err="1"/>
              <a:t>refcardz</a:t>
            </a:r>
            <a:r>
              <a:rPr lang="en-US" sz="1400" dirty="0"/>
              <a:t>/apache-spark</a:t>
            </a:r>
          </a:p>
        </p:txBody>
      </p:sp>
    </p:spTree>
    <p:extLst>
      <p:ext uri="{BB962C8B-B14F-4D97-AF65-F5344CB8AC3E}">
        <p14:creationId xmlns:p14="http://schemas.microsoft.com/office/powerpoint/2010/main" val="6674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Transformations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29569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/>
              <a:t>map</a:t>
            </a:r>
            <a:r>
              <a:rPr lang="en-US" sz="1800" dirty="0" smtClean="0"/>
              <a:t> -  </a:t>
            </a:r>
            <a:r>
              <a:rPr lang="en-US" sz="1800" dirty="0"/>
              <a:t>Return a new distributed dataset formed by passing each element of the source through a function </a:t>
            </a:r>
            <a:r>
              <a:rPr lang="en-US" sz="1800" i="1" dirty="0" err="1"/>
              <a:t>func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filter</a:t>
            </a:r>
            <a:r>
              <a:rPr lang="en-US" sz="1800" dirty="0" smtClean="0"/>
              <a:t> - </a:t>
            </a:r>
            <a:r>
              <a:rPr lang="en-US" sz="1800" dirty="0"/>
              <a:t>Return a new dataset formed by selecting those elements of the source on which </a:t>
            </a:r>
            <a:r>
              <a:rPr lang="en-US" sz="1800" i="1" dirty="0" err="1"/>
              <a:t>func</a:t>
            </a:r>
            <a:r>
              <a:rPr lang="en-US" sz="1800" dirty="0"/>
              <a:t> returns true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flatMap</a:t>
            </a:r>
            <a:r>
              <a:rPr lang="en-US" sz="1800" dirty="0" smtClean="0"/>
              <a:t> - </a:t>
            </a:r>
            <a:r>
              <a:rPr lang="en-US" sz="1800" dirty="0"/>
              <a:t>Similar to map, but each input item can be mapped to 0 or more output items (so </a:t>
            </a:r>
            <a:r>
              <a:rPr lang="en-US" sz="1800" i="1" dirty="0" err="1"/>
              <a:t>func</a:t>
            </a:r>
            <a:r>
              <a:rPr lang="en-US" sz="1800" dirty="0"/>
              <a:t> should return a </a:t>
            </a:r>
            <a:r>
              <a:rPr lang="en-US" sz="1800" dirty="0" err="1"/>
              <a:t>Seq</a:t>
            </a:r>
            <a:r>
              <a:rPr lang="en-US" sz="1800" dirty="0"/>
              <a:t> rather than a single item</a:t>
            </a:r>
            <a:r>
              <a:rPr lang="en-US" sz="1800" dirty="0" smtClean="0"/>
              <a:t>).</a:t>
            </a:r>
          </a:p>
          <a:p>
            <a:r>
              <a:rPr lang="en-US" sz="1800" b="1" dirty="0" smtClean="0"/>
              <a:t>distinct</a:t>
            </a:r>
            <a:r>
              <a:rPr lang="en-US" sz="1800" dirty="0" smtClean="0"/>
              <a:t> - </a:t>
            </a:r>
            <a:r>
              <a:rPr lang="en-US" sz="1800" dirty="0"/>
              <a:t>Return a new dataset that contains the distinct elements of the source dataset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groupByKey</a:t>
            </a:r>
            <a:r>
              <a:rPr lang="en-US" sz="1800" dirty="0" smtClean="0"/>
              <a:t> - </a:t>
            </a:r>
            <a:r>
              <a:rPr lang="en-US" sz="1800" dirty="0"/>
              <a:t>When called on a dataset of (K, V) pairs, returns a dataset of (K, </a:t>
            </a:r>
            <a:r>
              <a:rPr lang="en-US" sz="1800" dirty="0" err="1"/>
              <a:t>Iterable</a:t>
            </a:r>
            <a:r>
              <a:rPr lang="en-US" sz="1800" dirty="0"/>
              <a:t>&lt;V&gt;) pairs. </a:t>
            </a:r>
            <a:endParaRPr lang="en-US" sz="1800" dirty="0" smtClean="0"/>
          </a:p>
          <a:p>
            <a:r>
              <a:rPr lang="en-US" sz="1800" b="1" dirty="0" err="1" smtClean="0"/>
              <a:t>reduceByKey</a:t>
            </a:r>
            <a:r>
              <a:rPr lang="en-US" sz="1800" b="1" dirty="0" smtClean="0"/>
              <a:t> - </a:t>
            </a:r>
            <a:r>
              <a:rPr lang="en-US" sz="1800" dirty="0" smtClean="0"/>
              <a:t>When </a:t>
            </a:r>
            <a:r>
              <a:rPr lang="en-US" sz="1800" dirty="0"/>
              <a:t>called on a dataset of (K, V) pairs, returns a dataset of (K, V) pairs where the values for each key are aggregated using the given reduce function </a:t>
            </a:r>
            <a:r>
              <a:rPr lang="en-US" sz="1800" i="1" dirty="0" err="1"/>
              <a:t>func</a:t>
            </a:r>
            <a:r>
              <a:rPr lang="en-US" sz="1800" dirty="0"/>
              <a:t>, which must be of type (V,V) =&gt; V. Like in </a:t>
            </a:r>
            <a:r>
              <a:rPr lang="en-US" sz="1800" dirty="0" err="1"/>
              <a:t>groupByKey</a:t>
            </a:r>
            <a:r>
              <a:rPr lang="en-US" sz="1800" dirty="0"/>
              <a:t>, the number of reduce tasks is configurable through an optional second argument.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2287590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err="1" smtClean="0"/>
              <a:t>mapPartitions</a:t>
            </a:r>
            <a:endParaRPr lang="en-US" dirty="0" smtClean="0"/>
          </a:p>
          <a:p>
            <a:r>
              <a:rPr lang="en-US" dirty="0" err="1" smtClean="0"/>
              <a:t>mapPartitionsWithIndex</a:t>
            </a:r>
            <a:endParaRPr lang="en-US" dirty="0" smtClean="0"/>
          </a:p>
          <a:p>
            <a:r>
              <a:rPr lang="en-US" dirty="0" smtClean="0"/>
              <a:t>sample</a:t>
            </a:r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intersection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908" y="2249486"/>
            <a:ext cx="420351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err="1" smtClean="0"/>
              <a:t>aggregateByKey</a:t>
            </a:r>
            <a:endParaRPr lang="en-US" sz="1300" dirty="0" smtClean="0"/>
          </a:p>
          <a:p>
            <a:r>
              <a:rPr lang="en-US" sz="1300" dirty="0" err="1" smtClean="0"/>
              <a:t>sortByKey</a:t>
            </a:r>
            <a:endParaRPr lang="en-US" sz="1300" dirty="0" smtClean="0"/>
          </a:p>
          <a:p>
            <a:r>
              <a:rPr lang="en-US" sz="1300" dirty="0" smtClean="0"/>
              <a:t>join</a:t>
            </a:r>
          </a:p>
          <a:p>
            <a:r>
              <a:rPr lang="en-US" sz="1300" dirty="0" err="1" smtClean="0"/>
              <a:t>cogroup</a:t>
            </a:r>
            <a:endParaRPr lang="en-US" sz="1300" dirty="0" smtClean="0"/>
          </a:p>
          <a:p>
            <a:r>
              <a:rPr lang="en-US" sz="1300" dirty="0" err="1" smtClean="0"/>
              <a:t>cartesian</a:t>
            </a:r>
            <a:endParaRPr lang="en-US" sz="1300" dirty="0" smtClean="0"/>
          </a:p>
          <a:p>
            <a:r>
              <a:rPr lang="en-US" sz="1300" dirty="0" smtClean="0"/>
              <a:t>pipe</a:t>
            </a:r>
          </a:p>
          <a:p>
            <a:r>
              <a:rPr lang="en-US" sz="1300" dirty="0" smtClean="0"/>
              <a:t>coalesce</a:t>
            </a:r>
          </a:p>
          <a:p>
            <a:r>
              <a:rPr lang="en-US" sz="1300" dirty="0" smtClean="0"/>
              <a:t>repartition</a:t>
            </a:r>
          </a:p>
          <a:p>
            <a:r>
              <a:rPr lang="en-US" sz="1300" dirty="0" err="1" smtClean="0"/>
              <a:t>repartitionAndSortWithinPartitions</a:t>
            </a:r>
            <a:endParaRPr lang="en-US" sz="1300" dirty="0" smtClean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3786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reduce</a:t>
            </a:r>
            <a:r>
              <a:rPr lang="en-US" dirty="0" smtClean="0"/>
              <a:t> - </a:t>
            </a:r>
            <a:r>
              <a:rPr lang="en-US" dirty="0"/>
              <a:t>Aggregate the elements of the dataset using a function </a:t>
            </a:r>
            <a:r>
              <a:rPr lang="en-US" i="1" dirty="0" err="1"/>
              <a:t>func</a:t>
            </a:r>
            <a:r>
              <a:rPr lang="en-US" dirty="0"/>
              <a:t> (which takes two arguments and returns one). The function should be commutative and associative so that it can be computed correctly in parallel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 - </a:t>
            </a:r>
            <a:r>
              <a:rPr lang="en-US" dirty="0"/>
              <a:t>Return all the elements of the dataset as an array at the driver program. This is usually useful after a filter or other operation that returns a sufficiently small subset of the data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take</a:t>
            </a:r>
            <a:r>
              <a:rPr lang="en-US" dirty="0" smtClean="0"/>
              <a:t> - </a:t>
            </a:r>
            <a:r>
              <a:rPr lang="en-US" dirty="0"/>
              <a:t>Return an array with the first </a:t>
            </a:r>
            <a:r>
              <a:rPr lang="en-US" i="1" dirty="0"/>
              <a:t>n</a:t>
            </a:r>
            <a:r>
              <a:rPr lang="en-US" dirty="0"/>
              <a:t> elements of the dataset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saveAsTextFile</a:t>
            </a:r>
            <a:r>
              <a:rPr lang="en-US" b="1" dirty="0" smtClean="0"/>
              <a:t> </a:t>
            </a:r>
            <a:r>
              <a:rPr lang="en-US" dirty="0" smtClean="0"/>
              <a:t>– (</a:t>
            </a:r>
            <a:r>
              <a:rPr lang="en-US" dirty="0"/>
              <a:t>Write the elements of the dataset as a text file (or set of text files) in a given directory in the local filesystem, HDFS or any other Hadoop-supported file system. Spark 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file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foreach</a:t>
            </a:r>
            <a:r>
              <a:rPr lang="en-US" b="1" dirty="0" smtClean="0"/>
              <a:t> - </a:t>
            </a:r>
            <a:r>
              <a:rPr lang="en-US" dirty="0"/>
              <a:t>Run a function </a:t>
            </a:r>
            <a:r>
              <a:rPr lang="en-US" i="1" dirty="0" err="1"/>
              <a:t>func</a:t>
            </a:r>
            <a:r>
              <a:rPr lang="en-US" dirty="0"/>
              <a:t> on each element of the dataset. This is usually done for side effects such as updating an Accumulator or interacting with external storage systems.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  <a:p>
            <a:r>
              <a:rPr lang="en-US" b="1" dirty="0" smtClean="0"/>
              <a:t>collect</a:t>
            </a:r>
          </a:p>
          <a:p>
            <a:r>
              <a:rPr lang="en-US" b="1" dirty="0" smtClean="0"/>
              <a:t>count</a:t>
            </a:r>
          </a:p>
          <a:p>
            <a:r>
              <a:rPr lang="en-US" b="1" dirty="0" smtClean="0"/>
              <a:t>first</a:t>
            </a:r>
          </a:p>
          <a:p>
            <a:r>
              <a:rPr lang="en-US" b="1" dirty="0" smtClean="0"/>
              <a:t>take</a:t>
            </a:r>
          </a:p>
          <a:p>
            <a:r>
              <a:rPr lang="en-US" b="1" dirty="0" err="1"/>
              <a:t>takeSample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takeOrdered</a:t>
            </a:r>
            <a:endParaRPr lang="en-US" b="1" dirty="0" smtClean="0"/>
          </a:p>
          <a:p>
            <a:r>
              <a:rPr lang="en-US" b="1" dirty="0" err="1" smtClean="0"/>
              <a:t>saveAsTextFile</a:t>
            </a:r>
            <a:endParaRPr lang="en-US" b="1" dirty="0" smtClean="0"/>
          </a:p>
          <a:p>
            <a:r>
              <a:rPr lang="en-US" b="1" dirty="0" err="1" smtClean="0"/>
              <a:t>saveAsSequenceFile</a:t>
            </a:r>
            <a:endParaRPr lang="en-US" b="1" dirty="0" smtClean="0"/>
          </a:p>
          <a:p>
            <a:r>
              <a:rPr lang="en-US" b="1" dirty="0" err="1" smtClean="0"/>
              <a:t>saveAsObjectFile</a:t>
            </a:r>
            <a:endParaRPr lang="en-US" b="1" dirty="0" smtClean="0"/>
          </a:p>
          <a:p>
            <a:r>
              <a:rPr lang="en-US" b="1" dirty="0" err="1" smtClean="0"/>
              <a:t>countByKey</a:t>
            </a:r>
            <a:endParaRPr lang="en-US" b="1" dirty="0" smtClean="0"/>
          </a:p>
          <a:p>
            <a:r>
              <a:rPr lang="en-US" b="1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7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PERSISTENCE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Spark supports both on memory and disk persistence, default is in memory only</a:t>
            </a:r>
          </a:p>
          <a:p>
            <a:r>
              <a:rPr lang="en-US" dirty="0" smtClean="0"/>
              <a:t>One of Spark’s big speed advantages is its ability to make use of distributed in-memory caching</a:t>
            </a:r>
          </a:p>
          <a:p>
            <a:r>
              <a:rPr lang="en-US" dirty="0" smtClean="0"/>
              <a:t>You can tag RDDs to persist using persist() or cache(), storing am RDD in cache will store it in memory, and be much faster when you need to evaluate it</a:t>
            </a:r>
          </a:p>
          <a:p>
            <a:r>
              <a:rPr lang="en-US" dirty="0" smtClean="0"/>
              <a:t>If you’ve got enough memory, it’s most CPU efficient to leave in memory to run as fast as possible (MEMORY_ONLY, default)</a:t>
            </a:r>
          </a:p>
          <a:p>
            <a:r>
              <a:rPr lang="en-US" dirty="0" smtClean="0"/>
              <a:t>If you don’t have enough, try MEMORY_ONLY_SER, which stores RDDs in serialized Java objects</a:t>
            </a:r>
          </a:p>
          <a:p>
            <a:r>
              <a:rPr lang="en-US" dirty="0" smtClean="0"/>
              <a:t>Avoid writing to disk, unless you need to for massive computations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 MEMORY MATTERS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1" y="1931436"/>
            <a:ext cx="6612749" cy="3541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2061" y="5848423"/>
            <a:ext cx="498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Berkeley CS105x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=Ddq3Gua2QFg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with every Spark program</a:t>
            </a:r>
          </a:p>
          <a:p>
            <a:r>
              <a:rPr lang="en-US" dirty="0" smtClean="0"/>
              <a:t>Tells Spark how and where to access the cluster</a:t>
            </a:r>
          </a:p>
          <a:p>
            <a:r>
              <a:rPr lang="en-US" dirty="0" smtClean="0"/>
              <a:t>You can also think of the Spark Context as the driver, and runs where you execute your Spark job</a:t>
            </a:r>
          </a:p>
          <a:p>
            <a:r>
              <a:rPr lang="en-US" dirty="0" smtClean="0"/>
              <a:t>Spark Context is created automatically if you’re using </a:t>
            </a:r>
            <a:r>
              <a:rPr lang="en-US" dirty="0" err="1" smtClean="0"/>
              <a:t>PySpark</a:t>
            </a:r>
            <a:r>
              <a:rPr lang="en-US" dirty="0" smtClean="0"/>
              <a:t> or Spark Shell, but is easily invoked with a constructor in Java and other platforms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67" y="5475288"/>
            <a:ext cx="811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 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local - run local on one thread</a:t>
            </a:r>
          </a:p>
          <a:p>
            <a:r>
              <a:rPr lang="en-US" dirty="0" smtClean="0"/>
              <a:t>local[*] – run local on all cores</a:t>
            </a:r>
          </a:p>
          <a:p>
            <a:r>
              <a:rPr lang="en-US" dirty="0" smtClean="0"/>
              <a:t>local[n] – run local on n cores</a:t>
            </a:r>
          </a:p>
          <a:p>
            <a:r>
              <a:rPr lang="en-US" dirty="0" smtClean="0"/>
              <a:t>spark://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Spark cluster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</a:t>
            </a:r>
            <a:r>
              <a:rPr lang="en-US" dirty="0" err="1" smtClean="0"/>
              <a:t>Mesos</a:t>
            </a:r>
            <a:r>
              <a:rPr lang="en-US" dirty="0" smtClean="0"/>
              <a:t> cluster</a:t>
            </a:r>
          </a:p>
          <a:p>
            <a:r>
              <a:rPr lang="en-US" dirty="0" smtClean="0"/>
              <a:t>If running on Hadoop, you can also set master to Yarn, setting the –master parameter on Spark shell or Spark submit</a:t>
            </a:r>
          </a:p>
        </p:txBody>
      </p:sp>
    </p:spTree>
    <p:extLst>
      <p:ext uri="{BB962C8B-B14F-4D97-AF65-F5344CB8AC3E}">
        <p14:creationId xmlns:p14="http://schemas.microsoft.com/office/powerpoint/2010/main" val="200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High throughput stream processing, built on top of Spark</a:t>
            </a:r>
          </a:p>
          <a:p>
            <a:r>
              <a:rPr lang="en-US" dirty="0" smtClean="0"/>
              <a:t>Read from Kafka, Twitter, Flume, and input streams, process in Spark, then output to HDFS, databases, etc.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people.eecs.berkeley.edu</a:t>
            </a:r>
            <a:r>
              <a:rPr lang="en-US" dirty="0"/>
              <a:t>/~</a:t>
            </a:r>
            <a:r>
              <a:rPr lang="en-US" dirty="0" err="1"/>
              <a:t>haoyuan</a:t>
            </a:r>
            <a:r>
              <a:rPr lang="en-US" dirty="0"/>
              <a:t>/papers/2012_hotcloud_spark_streaming.pdf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408110"/>
            <a:ext cx="5573872" cy="43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Built-in module to integrate with structured data sources</a:t>
            </a:r>
          </a:p>
          <a:p>
            <a:r>
              <a:rPr lang="en-US" dirty="0" smtClean="0"/>
              <a:t>Provides SQL interface to any data source in Spark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prabal</a:t>
            </a:r>
            <a:r>
              <a:rPr lang="en-US" dirty="0"/>
              <a:t>/teaching/resources/eecs582/armbrust15sparksql.pdf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4203"/>
            <a:ext cx="5850792" cy="4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Loads data into a organized collection, with named, accessible columns, similar to what how data is organized in a structured database</a:t>
            </a:r>
            <a:endParaRPr lang="en-US" dirty="0"/>
          </a:p>
          <a:p>
            <a:r>
              <a:rPr lang="en-US" dirty="0" smtClean="0"/>
              <a:t>Can be sourced from an external database, a Hive data store, or an existing RDD, as long as you define a 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Access via the </a:t>
            </a:r>
            <a:r>
              <a:rPr lang="en-US" dirty="0" err="1" smtClean="0"/>
              <a:t>SQLContext</a:t>
            </a:r>
            <a:r>
              <a:rPr lang="en-US" dirty="0" smtClean="0"/>
              <a:t>, or the </a:t>
            </a:r>
            <a:r>
              <a:rPr lang="en-US" dirty="0" err="1" smtClean="0"/>
              <a:t>HiveContext</a:t>
            </a:r>
            <a:r>
              <a:rPr lang="en-US" dirty="0" smtClean="0"/>
              <a:t>, an extension of the </a:t>
            </a:r>
            <a:r>
              <a:rPr lang="en-US" dirty="0" err="1" smtClean="0"/>
              <a:t>SparkContext</a:t>
            </a:r>
            <a:endParaRPr lang="en-US" dirty="0" smtClean="0"/>
          </a:p>
          <a:p>
            <a:r>
              <a:rPr lang="en-US" dirty="0" smtClean="0"/>
              <a:t>Built in support for parque</a:t>
            </a:r>
            <a:r>
              <a:rPr lang="en-US" dirty="0" smtClean="0"/>
              <a:t>t, JSON, JDBC. Use additional library spark-csv for </a:t>
            </a:r>
            <a:r>
              <a:rPr lang="en-US" dirty="0" err="1" smtClean="0"/>
              <a:t>CSVContext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223" y="2249486"/>
            <a:ext cx="5240438" cy="18630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54735" y="418392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databricks</a:t>
            </a:r>
            <a:r>
              <a:rPr lang="en-US" sz="1200" dirty="0"/>
              <a:t>/</a:t>
            </a:r>
            <a:r>
              <a:rPr lang="en-US" sz="1200" dirty="0" err="1"/>
              <a:t>dataframes</a:t>
            </a:r>
            <a:r>
              <a:rPr lang="en-US" sz="1200" dirty="0"/>
              <a:t>-and-pipelines</a:t>
            </a:r>
          </a:p>
        </p:txBody>
      </p:sp>
    </p:spTree>
    <p:extLst>
      <p:ext uri="{BB962C8B-B14F-4D97-AF65-F5344CB8AC3E}">
        <p14:creationId xmlns:p14="http://schemas.microsoft.com/office/powerpoint/2010/main" val="214010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</a:t>
            </a:r>
            <a:r>
              <a:rPr lang="en-US" dirty="0" smtClean="0"/>
              <a:t>elect - </a:t>
            </a:r>
            <a:r>
              <a:rPr lang="en-US" dirty="0"/>
              <a:t>Selects a set of column based expressions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join – join with another </a:t>
            </a:r>
            <a:r>
              <a:rPr lang="en-US" dirty="0" err="1" smtClean="0"/>
              <a:t>DataFrame</a:t>
            </a:r>
            <a:endParaRPr lang="en-US" dirty="0" smtClean="0"/>
          </a:p>
          <a:p>
            <a:r>
              <a:rPr lang="en-US" dirty="0" smtClean="0"/>
              <a:t>filter – Filter rows using the </a:t>
            </a:r>
            <a:r>
              <a:rPr lang="en-US" dirty="0" err="1" smtClean="0"/>
              <a:t>expresion</a:t>
            </a:r>
            <a:endParaRPr lang="en-US" dirty="0" smtClean="0"/>
          </a:p>
          <a:p>
            <a:r>
              <a:rPr lang="en-US" dirty="0" err="1" smtClean="0"/>
              <a:t>groupBy</a:t>
            </a:r>
            <a:r>
              <a:rPr lang="en-US" dirty="0" smtClean="0"/>
              <a:t> – Groups the </a:t>
            </a:r>
            <a:r>
              <a:rPr lang="en-US" dirty="0" err="1" smtClean="0"/>
              <a:t>DataFrame</a:t>
            </a:r>
            <a:r>
              <a:rPr lang="en-US" dirty="0" smtClean="0"/>
              <a:t> by the specified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write – Interface to write to external storage</a:t>
            </a:r>
          </a:p>
          <a:p>
            <a:r>
              <a:rPr lang="en-US" dirty="0" smtClean="0"/>
              <a:t>sort – returns a new </a:t>
            </a:r>
            <a:r>
              <a:rPr lang="en-US" dirty="0" err="1" smtClean="0"/>
              <a:t>DataFrame</a:t>
            </a:r>
            <a:r>
              <a:rPr lang="en-US" dirty="0" smtClean="0"/>
              <a:t> sorted by the specified column</a:t>
            </a:r>
          </a:p>
          <a:p>
            <a:r>
              <a:rPr lang="en-US" dirty="0" smtClean="0"/>
              <a:t>map – Returns an RDD mapped against this function </a:t>
            </a:r>
          </a:p>
          <a:p>
            <a:r>
              <a:rPr lang="en-US" dirty="0" err="1" smtClean="0"/>
              <a:t>flatMap</a:t>
            </a:r>
            <a:r>
              <a:rPr lang="en-US" dirty="0" smtClean="0"/>
              <a:t> – Returns an RDD, mapping the data against the function, then flattening the results</a:t>
            </a:r>
          </a:p>
          <a:p>
            <a:r>
              <a:rPr lang="en-US" dirty="0" smtClean="0"/>
              <a:t>explain – Prints the plan to the console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66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Machine learning API, interoperates with </a:t>
            </a:r>
            <a:r>
              <a:rPr lang="en-US" dirty="0" err="1" smtClean="0"/>
              <a:t>NumPy</a:t>
            </a:r>
            <a:r>
              <a:rPr lang="en-US" dirty="0" smtClean="0"/>
              <a:t> and any Spark data source</a:t>
            </a:r>
          </a:p>
          <a:p>
            <a:r>
              <a:rPr lang="en-US" dirty="0" smtClean="0"/>
              <a:t>Supports most common machine learning algorithms that work well in a distributed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Supports basic stats libraries, classification and regression, collaborative filtering, clustering, dimensionality reduction, feature extraction, pattern mining</a:t>
            </a:r>
            <a:endParaRPr lang="en-US" dirty="0" smtClean="0"/>
          </a:p>
          <a:p>
            <a:r>
              <a:rPr lang="en-US" dirty="0" smtClean="0"/>
              <a:t>Logistic regression is 100x faster than MapReduce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-content/uploads/2016/04/15-237.pdf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4735" y="2173287"/>
            <a:ext cx="5814282" cy="3694112"/>
            <a:chOff x="4138610" y="2097088"/>
            <a:chExt cx="7200900" cy="4521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8610" y="2097088"/>
              <a:ext cx="7200900" cy="76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610" y="2859088"/>
              <a:ext cx="72009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, out of UC Berkeley’s </a:t>
            </a:r>
            <a:r>
              <a:rPr lang="en-US" dirty="0" err="1" smtClean="0"/>
              <a:t>AMPLab</a:t>
            </a:r>
            <a:r>
              <a:rPr lang="en-US" dirty="0" smtClean="0"/>
              <a:t>, later donated to the Apache Foundation</a:t>
            </a:r>
          </a:p>
          <a:p>
            <a:r>
              <a:rPr lang="en-US" dirty="0"/>
              <a:t>https://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matei</a:t>
            </a:r>
            <a:r>
              <a:rPr lang="en-US" dirty="0"/>
              <a:t>/papers/2010/</a:t>
            </a:r>
            <a:r>
              <a:rPr lang="en-US" dirty="0" err="1"/>
              <a:t>hotcloud_spark.pdf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880284"/>
            <a:ext cx="5352255" cy="50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 - Algorithms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logistic regression and linear support vector machine (SVM)</a:t>
            </a:r>
          </a:p>
          <a:p>
            <a:r>
              <a:rPr lang="en-US" dirty="0"/>
              <a:t>classification and regression tree</a:t>
            </a:r>
          </a:p>
          <a:p>
            <a:r>
              <a:rPr lang="en-US" dirty="0"/>
              <a:t>random forest and gradient-boosted trees</a:t>
            </a:r>
          </a:p>
          <a:p>
            <a:r>
              <a:rPr lang="en-US" dirty="0"/>
              <a:t>recommendation via alternating least squares (ALS)</a:t>
            </a:r>
          </a:p>
          <a:p>
            <a:r>
              <a:rPr lang="en-US" dirty="0"/>
              <a:t>clustering via k-means, bisecting k-means, Gaussian mixtures (GMM), and power iteration clustering</a:t>
            </a:r>
          </a:p>
          <a:p>
            <a:r>
              <a:rPr lang="en-US" dirty="0"/>
              <a:t>topic modeling via 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survival analysis via accelerated failure time model</a:t>
            </a:r>
          </a:p>
          <a:p>
            <a:r>
              <a:rPr lang="en-US" dirty="0"/>
              <a:t>singular value decomposition (SVD) and QR decomposition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 regression with L</a:t>
            </a:r>
            <a:r>
              <a:rPr lang="en-US" baseline="-25000" dirty="0"/>
              <a:t>1</a:t>
            </a:r>
            <a:r>
              <a:rPr lang="en-US" dirty="0"/>
              <a:t>, L</a:t>
            </a:r>
            <a:r>
              <a:rPr lang="en-US" baseline="-25000" dirty="0"/>
              <a:t>2</a:t>
            </a:r>
            <a:r>
              <a:rPr lang="en-US" dirty="0"/>
              <a:t>, and elastic-net regularization</a:t>
            </a:r>
          </a:p>
          <a:p>
            <a:r>
              <a:rPr lang="en-US" dirty="0"/>
              <a:t>isotonic regression</a:t>
            </a:r>
          </a:p>
          <a:p>
            <a:r>
              <a:rPr lang="en-US" dirty="0"/>
              <a:t>multinomial/binomial naive Bayes</a:t>
            </a:r>
          </a:p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 via FP-growth and association rules</a:t>
            </a:r>
          </a:p>
          <a:p>
            <a:r>
              <a:rPr lang="en-US" dirty="0"/>
              <a:t>sequential pattern mining via </a:t>
            </a:r>
            <a:r>
              <a:rPr lang="en-US" dirty="0" err="1"/>
              <a:t>PrefixSpan</a:t>
            </a:r>
            <a:endParaRPr lang="en-US" dirty="0"/>
          </a:p>
          <a:p>
            <a:r>
              <a:rPr lang="en-US" dirty="0"/>
              <a:t>summary statistics and hypothesis testing</a:t>
            </a:r>
          </a:p>
          <a:p>
            <a:r>
              <a:rPr lang="en-US" dirty="0"/>
              <a:t>feature transformations</a:t>
            </a:r>
          </a:p>
          <a:p>
            <a:r>
              <a:rPr lang="en-US" dirty="0"/>
              <a:t>model evaluation and hyper-parameter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09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Graph API used for ETL, analysis and iterative computation</a:t>
            </a:r>
          </a:p>
          <a:p>
            <a:r>
              <a:rPr lang="en-US" dirty="0" smtClean="0"/>
              <a:t>Supports common graph algorithms: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Connected components</a:t>
            </a:r>
          </a:p>
          <a:p>
            <a:pPr lvl="1"/>
            <a:r>
              <a:rPr lang="en-US" dirty="0"/>
              <a:t>Label propagation</a:t>
            </a:r>
          </a:p>
          <a:p>
            <a:pPr lvl="1"/>
            <a:r>
              <a:rPr lang="en-US" dirty="0"/>
              <a:t>SVD++</a:t>
            </a:r>
          </a:p>
          <a:p>
            <a:pPr lvl="1"/>
            <a:r>
              <a:rPr lang="en-US" dirty="0"/>
              <a:t>Strongly connected components</a:t>
            </a:r>
          </a:p>
          <a:p>
            <a:pPr lvl="1"/>
            <a:r>
              <a:rPr lang="en-US" dirty="0"/>
              <a:t>Triangle </a:t>
            </a:r>
            <a:r>
              <a:rPr lang="en-US" dirty="0" smtClean="0"/>
              <a:t>count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-content/uploads/2013/05/grades-</a:t>
            </a:r>
            <a:r>
              <a:rPr lang="en-US" dirty="0" err="1"/>
              <a:t>graphx_with_fonts.pdf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35" y="2189162"/>
            <a:ext cx="5724052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–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can run on Amazon EC2, </a:t>
            </a:r>
            <a:r>
              <a:rPr lang="en-US" dirty="0" err="1" smtClean="0"/>
              <a:t>Mesos</a:t>
            </a:r>
            <a:r>
              <a:rPr lang="en-US" dirty="0" smtClean="0"/>
              <a:t> or Hadoop YARN</a:t>
            </a:r>
          </a:p>
          <a:p>
            <a:r>
              <a:rPr lang="en-US" dirty="0" smtClean="0"/>
              <a:t>Spark can also run in a standalone mode</a:t>
            </a:r>
          </a:p>
          <a:p>
            <a:pPr lvl="1"/>
            <a:r>
              <a:rPr lang="en-US" dirty="0" smtClean="0"/>
              <a:t>Start the Spark master</a:t>
            </a:r>
          </a:p>
          <a:p>
            <a:pPr lvl="1"/>
            <a:r>
              <a:rPr lang="en-US" dirty="0" smtClean="0"/>
              <a:t>Start as many slaves as you need, referencing the Spark master</a:t>
            </a:r>
          </a:p>
          <a:p>
            <a:pPr lvl="1"/>
            <a:r>
              <a:rPr lang="en-US" dirty="0" smtClean="0"/>
              <a:t>View running jobs/status at http://host:8080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6" y="4652092"/>
            <a:ext cx="5073087" cy="19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Image</a:t>
            </a:r>
            <a:r>
              <a:rPr lang="en-US" dirty="0"/>
              <a:t> </a:t>
            </a:r>
            <a:r>
              <a:rPr lang="en-US" dirty="0" smtClean="0"/>
              <a:t>(or Java project)!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1121</TotalTime>
  <Words>1779</Words>
  <Application>Microsoft Macintosh PowerPoint</Application>
  <PresentationFormat>Widescreen</PresentationFormat>
  <Paragraphs>299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Spark Origins</vt:lpstr>
      <vt:lpstr>Spark Origins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DatasetS (RDD)</vt:lpstr>
      <vt:lpstr>Resilient</vt:lpstr>
      <vt:lpstr>Distributed</vt:lpstr>
      <vt:lpstr>IMMUTABLE</vt:lpstr>
      <vt:lpstr>RDD Operations</vt:lpstr>
      <vt:lpstr>RDD Operations</vt:lpstr>
      <vt:lpstr>Common Transformations</vt:lpstr>
      <vt:lpstr>Transformations</vt:lpstr>
      <vt:lpstr>COMMON Actions</vt:lpstr>
      <vt:lpstr>Actions</vt:lpstr>
      <vt:lpstr>RDD PERSISTENCE</vt:lpstr>
      <vt:lpstr>Why IN MEMORY MATTERS</vt:lpstr>
      <vt:lpstr>Spark Context</vt:lpstr>
      <vt:lpstr>Spark CONTEXT MASTER</vt:lpstr>
      <vt:lpstr>Spark Components</vt:lpstr>
      <vt:lpstr>Spark Streaming</vt:lpstr>
      <vt:lpstr>Spark Components</vt:lpstr>
      <vt:lpstr>Spark SQL</vt:lpstr>
      <vt:lpstr>DataFrames</vt:lpstr>
      <vt:lpstr>DATAFrames API</vt:lpstr>
      <vt:lpstr>Spark Components</vt:lpstr>
      <vt:lpstr>MLLIB</vt:lpstr>
      <vt:lpstr>MLLIB - Algorithms</vt:lpstr>
      <vt:lpstr>Spark Components</vt:lpstr>
      <vt:lpstr>GraphX</vt:lpstr>
      <vt:lpstr>Running Spark</vt:lpstr>
      <vt:lpstr>Running Spark - Local</vt:lpstr>
      <vt:lpstr>RUNNING SPARK – CLUSTER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77</cp:revision>
  <dcterms:created xsi:type="dcterms:W3CDTF">2016-05-25T15:11:09Z</dcterms:created>
  <dcterms:modified xsi:type="dcterms:W3CDTF">2016-06-02T14:44:36Z</dcterms:modified>
</cp:coreProperties>
</file>